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EB6516-4E22-4299-BD59-685E78839D63}"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389283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B6516-4E22-4299-BD59-685E78839D63}"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421531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B6516-4E22-4299-BD59-685E78839D63}"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37449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B6516-4E22-4299-BD59-685E78839D63}"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152488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B6516-4E22-4299-BD59-685E78839D63}"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134609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EB6516-4E22-4299-BD59-685E78839D63}"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247371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EB6516-4E22-4299-BD59-685E78839D63}"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26699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EB6516-4E22-4299-BD59-685E78839D63}"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344826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B6516-4E22-4299-BD59-685E78839D63}"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41800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B6516-4E22-4299-BD59-685E78839D63}"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32806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B6516-4E22-4299-BD59-685E78839D63}"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92841-8EAE-451D-B05E-97D622EBB9D6}" type="slidenum">
              <a:rPr lang="en-US" smtClean="0"/>
              <a:t>‹#›</a:t>
            </a:fld>
            <a:endParaRPr lang="en-US"/>
          </a:p>
        </p:txBody>
      </p:sp>
    </p:spTree>
    <p:extLst>
      <p:ext uri="{BB962C8B-B14F-4D97-AF65-F5344CB8AC3E}">
        <p14:creationId xmlns:p14="http://schemas.microsoft.com/office/powerpoint/2010/main" val="203148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B6516-4E22-4299-BD59-685E78839D63}" type="datetimeFigureOut">
              <a:rPr lang="en-US" smtClean="0"/>
              <a:t>10/26/2016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92841-8EAE-451D-B05E-97D622EBB9D6}" type="slidenum">
              <a:rPr lang="en-US" smtClean="0"/>
              <a:t>‹#›</a:t>
            </a:fld>
            <a:endParaRPr lang="en-US"/>
          </a:p>
        </p:txBody>
      </p:sp>
    </p:spTree>
    <p:extLst>
      <p:ext uri="{BB962C8B-B14F-4D97-AF65-F5344CB8AC3E}">
        <p14:creationId xmlns:p14="http://schemas.microsoft.com/office/powerpoint/2010/main" val="2672800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Ht8RjkFs98"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44197" y="1423357"/>
            <a:ext cx="7549838" cy="4718649"/>
          </a:xfrm>
          <a:prstGeom prst="rect">
            <a:avLst/>
          </a:prstGeom>
        </p:spPr>
      </p:pic>
      <p:sp>
        <p:nvSpPr>
          <p:cNvPr id="8" name="Text Box 4"/>
          <p:cNvSpPr txBox="1">
            <a:spLocks noChangeArrowheads="1"/>
          </p:cNvSpPr>
          <p:nvPr/>
        </p:nvSpPr>
        <p:spPr bwMode="auto">
          <a:xfrm>
            <a:off x="531663" y="215660"/>
            <a:ext cx="11105371"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latin typeface="Papyrus" pitchFamily="66" charset="0"/>
              </a:rPr>
              <a:t>Authors develop</a:t>
            </a:r>
            <a:r>
              <a:rPr lang="en-US" sz="2400" b="1" dirty="0">
                <a:latin typeface="Papyrus" pitchFamily="66" charset="0"/>
              </a:rPr>
              <a:t> </a:t>
            </a:r>
            <a:r>
              <a:rPr lang="en-US" b="1" dirty="0">
                <a:latin typeface="Papyrus" pitchFamily="66" charset="0"/>
              </a:rPr>
              <a:t>CHARACTER</a:t>
            </a:r>
            <a:r>
              <a:rPr lang="en-US" sz="3200" b="1" dirty="0">
                <a:latin typeface="Papyrus" pitchFamily="66" charset="0"/>
              </a:rPr>
              <a:t> </a:t>
            </a:r>
            <a:r>
              <a:rPr lang="en-US" b="1" dirty="0">
                <a:latin typeface="Papyrus" pitchFamily="66" charset="0"/>
              </a:rPr>
              <a:t>through both </a:t>
            </a:r>
            <a:r>
              <a:rPr lang="en-US" b="1" u="sng" dirty="0">
                <a:latin typeface="Papyrus" pitchFamily="66" charset="0"/>
              </a:rPr>
              <a:t>direct</a:t>
            </a:r>
            <a:r>
              <a:rPr lang="en-US" b="1" dirty="0">
                <a:latin typeface="Papyrus" pitchFamily="66" charset="0"/>
              </a:rPr>
              <a:t> and </a:t>
            </a:r>
            <a:r>
              <a:rPr lang="en-US" b="1" u="sng" dirty="0">
                <a:latin typeface="Papyrus" pitchFamily="66" charset="0"/>
              </a:rPr>
              <a:t>indirect</a:t>
            </a:r>
            <a:r>
              <a:rPr lang="en-US" b="1" dirty="0">
                <a:latin typeface="Papyrus" pitchFamily="66" charset="0"/>
              </a:rPr>
              <a:t> </a:t>
            </a:r>
            <a:r>
              <a:rPr lang="en-US" b="1" dirty="0" smtClean="0">
                <a:latin typeface="Papyrus" pitchFamily="66" charset="0"/>
              </a:rPr>
              <a:t>methods: STEAL. </a:t>
            </a:r>
            <a:endParaRPr lang="en-US" b="1" dirty="0">
              <a:latin typeface="Papyrus" pitchFamily="66" charset="0"/>
            </a:endParaRPr>
          </a:p>
          <a:p>
            <a:pPr eaLnBrk="1" hangingPunct="1">
              <a:spcBef>
                <a:spcPct val="50000"/>
              </a:spcBef>
              <a:buFontTx/>
              <a:buChar char="•"/>
            </a:pPr>
            <a:r>
              <a:rPr lang="en-US" b="1" dirty="0">
                <a:latin typeface="Papyrus" pitchFamily="66" charset="0"/>
              </a:rPr>
              <a:t> </a:t>
            </a:r>
            <a:r>
              <a:rPr lang="en-US" b="1" dirty="0" smtClean="0">
                <a:latin typeface="Papyrus" pitchFamily="66" charset="0"/>
              </a:rPr>
              <a:t>Speech</a:t>
            </a:r>
          </a:p>
          <a:p>
            <a:pPr eaLnBrk="1" hangingPunct="1">
              <a:spcBef>
                <a:spcPct val="50000"/>
              </a:spcBef>
              <a:buFontTx/>
              <a:buChar char="•"/>
            </a:pPr>
            <a:r>
              <a:rPr lang="en-US" b="1" dirty="0" smtClean="0">
                <a:latin typeface="Papyrus" pitchFamily="66" charset="0"/>
              </a:rPr>
              <a:t>Thoughts</a:t>
            </a:r>
          </a:p>
          <a:p>
            <a:pPr eaLnBrk="1" hangingPunct="1">
              <a:spcBef>
                <a:spcPct val="50000"/>
              </a:spcBef>
              <a:buFontTx/>
              <a:buChar char="•"/>
            </a:pPr>
            <a:r>
              <a:rPr lang="en-US" b="1" dirty="0" smtClean="0">
                <a:latin typeface="Papyrus" pitchFamily="66" charset="0"/>
              </a:rPr>
              <a:t>Effect on others</a:t>
            </a:r>
            <a:endParaRPr lang="en-US" b="1" dirty="0">
              <a:latin typeface="Papyrus" pitchFamily="66" charset="0"/>
            </a:endParaRPr>
          </a:p>
        </p:txBody>
      </p:sp>
      <p:sp>
        <p:nvSpPr>
          <p:cNvPr id="9" name="Text Box 6"/>
          <p:cNvSpPr txBox="1">
            <a:spLocks noChangeArrowheads="1"/>
          </p:cNvSpPr>
          <p:nvPr/>
        </p:nvSpPr>
        <p:spPr bwMode="auto">
          <a:xfrm>
            <a:off x="531663" y="2046931"/>
            <a:ext cx="3376245"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buFontTx/>
              <a:buChar char="•"/>
            </a:pPr>
            <a:r>
              <a:rPr lang="en-US" b="1" dirty="0">
                <a:latin typeface="Papyrus" pitchFamily="66" charset="0"/>
              </a:rPr>
              <a:t> </a:t>
            </a:r>
            <a:r>
              <a:rPr lang="en-US" b="1" dirty="0" smtClean="0">
                <a:latin typeface="Papyrus" pitchFamily="66" charset="0"/>
              </a:rPr>
              <a:t>Actions</a:t>
            </a:r>
            <a:endParaRPr lang="en-US" b="1" dirty="0">
              <a:latin typeface="Papyrus" pitchFamily="66" charset="0"/>
            </a:endParaRPr>
          </a:p>
          <a:p>
            <a:pPr eaLnBrk="1" hangingPunct="1">
              <a:lnSpc>
                <a:spcPct val="150000"/>
              </a:lnSpc>
              <a:buFontTx/>
              <a:buChar char="•"/>
            </a:pPr>
            <a:r>
              <a:rPr lang="en-US" b="1" dirty="0">
                <a:latin typeface="Papyrus" pitchFamily="66" charset="0"/>
              </a:rPr>
              <a:t> </a:t>
            </a:r>
            <a:r>
              <a:rPr lang="en-US" b="1" dirty="0" smtClean="0">
                <a:latin typeface="Papyrus" pitchFamily="66" charset="0"/>
              </a:rPr>
              <a:t>Looks</a:t>
            </a:r>
          </a:p>
          <a:p>
            <a:pPr eaLnBrk="1" hangingPunct="1">
              <a:lnSpc>
                <a:spcPct val="150000"/>
              </a:lnSpc>
              <a:buFontTx/>
              <a:buChar char="•"/>
            </a:pPr>
            <a:r>
              <a:rPr lang="en-US" b="1" dirty="0" smtClean="0">
                <a:latin typeface="Papyrus" pitchFamily="66" charset="0"/>
                <a:hlinkClick r:id="rId3"/>
              </a:rPr>
              <a:t>PowToon STEAL Method</a:t>
            </a:r>
            <a:r>
              <a:rPr lang="en-US" b="1" dirty="0" smtClean="0">
                <a:latin typeface="Papyrus" pitchFamily="66" charset="0"/>
              </a:rPr>
              <a:t> </a:t>
            </a:r>
            <a:endParaRPr lang="en-US" b="1" dirty="0">
              <a:latin typeface="Papyrus" pitchFamily="66" charset="0"/>
            </a:endParaRPr>
          </a:p>
        </p:txBody>
      </p:sp>
    </p:spTree>
    <p:extLst>
      <p:ext uri="{BB962C8B-B14F-4D97-AF65-F5344CB8AC3E}">
        <p14:creationId xmlns:p14="http://schemas.microsoft.com/office/powerpoint/2010/main" val="3659241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5789" y="1889184"/>
            <a:ext cx="7549838" cy="4718649"/>
          </a:xfrm>
          <a:prstGeom prst="rect">
            <a:avLst/>
          </a:prstGeom>
        </p:spPr>
      </p:pic>
      <p:sp>
        <p:nvSpPr>
          <p:cNvPr id="5" name="Text Box 4"/>
          <p:cNvSpPr txBox="1">
            <a:spLocks noChangeArrowheads="1"/>
          </p:cNvSpPr>
          <p:nvPr/>
        </p:nvSpPr>
        <p:spPr bwMode="auto">
          <a:xfrm>
            <a:off x="311867" y="215960"/>
            <a:ext cx="1128375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latin typeface="Papyrus" pitchFamily="66" charset="0"/>
              </a:rPr>
              <a:t>Choose a character from the painting below and write a short scene using at least 4 of the </a:t>
            </a:r>
            <a:r>
              <a:rPr lang="en-US" sz="2400" b="1" dirty="0" smtClean="0">
                <a:latin typeface="Papyrus" pitchFamily="66" charset="0"/>
              </a:rPr>
              <a:t>5 </a:t>
            </a:r>
            <a:r>
              <a:rPr lang="en-US" sz="2400" b="1" dirty="0">
                <a:latin typeface="Papyrus" pitchFamily="66" charset="0"/>
              </a:rPr>
              <a:t>methods of </a:t>
            </a:r>
            <a:r>
              <a:rPr lang="en-US" sz="2400" b="1" u="sng" dirty="0">
                <a:latin typeface="Papyrus" pitchFamily="66" charset="0"/>
              </a:rPr>
              <a:t>characterization</a:t>
            </a:r>
            <a:r>
              <a:rPr lang="en-US" sz="2400" b="1" dirty="0">
                <a:latin typeface="Papyrus" pitchFamily="66" charset="0"/>
              </a:rPr>
              <a:t>. While you must consider </a:t>
            </a:r>
            <a:r>
              <a:rPr lang="en-US" sz="2400" b="1" u="sng" dirty="0">
                <a:latin typeface="Papyrus" pitchFamily="66" charset="0"/>
              </a:rPr>
              <a:t>setting</a:t>
            </a:r>
            <a:r>
              <a:rPr lang="en-US" sz="2400" b="1" dirty="0">
                <a:latin typeface="Papyrus" pitchFamily="66" charset="0"/>
              </a:rPr>
              <a:t>, </a:t>
            </a:r>
            <a:r>
              <a:rPr lang="en-US" sz="2400" b="1" u="sng" dirty="0">
                <a:latin typeface="Papyrus" pitchFamily="66" charset="0"/>
              </a:rPr>
              <a:t>point-of-view</a:t>
            </a:r>
            <a:r>
              <a:rPr lang="en-US" sz="2400" b="1" dirty="0">
                <a:latin typeface="Papyrus" pitchFamily="66" charset="0"/>
              </a:rPr>
              <a:t>, and </a:t>
            </a:r>
            <a:r>
              <a:rPr lang="en-US" sz="2400" b="1" u="sng" dirty="0">
                <a:latin typeface="Papyrus" pitchFamily="66" charset="0"/>
              </a:rPr>
              <a:t>conflict</a:t>
            </a:r>
            <a:r>
              <a:rPr lang="en-US" sz="2400" b="1" dirty="0">
                <a:latin typeface="Papyrus" pitchFamily="66" charset="0"/>
              </a:rPr>
              <a:t> to create a scene, your main consideration should be on </a:t>
            </a:r>
            <a:r>
              <a:rPr lang="en-US" b="1" dirty="0" smtClean="0">
                <a:latin typeface="Papyrus" pitchFamily="66" charset="0"/>
              </a:rPr>
              <a:t>CHARACTER  DEVELOPMENT</a:t>
            </a:r>
            <a:r>
              <a:rPr lang="en-US" sz="2400" b="1" dirty="0" smtClean="0">
                <a:latin typeface="Papyrus" pitchFamily="66" charset="0"/>
              </a:rPr>
              <a:t>.</a:t>
            </a:r>
          </a:p>
        </p:txBody>
      </p:sp>
    </p:spTree>
    <p:extLst>
      <p:ext uri="{BB962C8B-B14F-4D97-AF65-F5344CB8AC3E}">
        <p14:creationId xmlns:p14="http://schemas.microsoft.com/office/powerpoint/2010/main" val="273942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5789" y="1889184"/>
            <a:ext cx="7549838" cy="4718649"/>
          </a:xfrm>
          <a:prstGeom prst="rect">
            <a:avLst/>
          </a:prstGeom>
        </p:spPr>
      </p:pic>
      <p:sp>
        <p:nvSpPr>
          <p:cNvPr id="6" name="Text Box 4"/>
          <p:cNvSpPr txBox="1">
            <a:spLocks noChangeArrowheads="1"/>
          </p:cNvSpPr>
          <p:nvPr/>
        </p:nvSpPr>
        <p:spPr bwMode="auto">
          <a:xfrm>
            <a:off x="225605" y="187445"/>
            <a:ext cx="118772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latin typeface="Papyrus" pitchFamily="66" charset="0"/>
              </a:rPr>
              <a:t>Share your scene with a partner. As you read your partner’s scene, identify the methods of characterization used. Did the writer engage you, help you identify with the character, make you care what happens to the character? How could your partner improve the development of the character?</a:t>
            </a:r>
          </a:p>
        </p:txBody>
      </p:sp>
    </p:spTree>
    <p:extLst>
      <p:ext uri="{BB962C8B-B14F-4D97-AF65-F5344CB8AC3E}">
        <p14:creationId xmlns:p14="http://schemas.microsoft.com/office/powerpoint/2010/main" val="4073784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5879"/>
            <a:ext cx="5449684" cy="4063042"/>
          </a:xfrm>
          <a:prstGeom prst="rect">
            <a:avLst/>
          </a:prstGeom>
        </p:spPr>
      </p:pic>
      <p:pic>
        <p:nvPicPr>
          <p:cNvPr id="4" name="Picture 3"/>
          <p:cNvPicPr>
            <a:picLocks noChangeAspect="1"/>
          </p:cNvPicPr>
          <p:nvPr/>
        </p:nvPicPr>
        <p:blipFill>
          <a:blip r:embed="rId3"/>
          <a:stretch>
            <a:fillRect/>
          </a:stretch>
        </p:blipFill>
        <p:spPr>
          <a:xfrm>
            <a:off x="4658265" y="2139350"/>
            <a:ext cx="7549838" cy="4718649"/>
          </a:xfrm>
          <a:prstGeom prst="rect">
            <a:avLst/>
          </a:prstGeom>
        </p:spPr>
      </p:pic>
      <p:pic>
        <p:nvPicPr>
          <p:cNvPr id="6" name="Picture 5"/>
          <p:cNvPicPr>
            <a:picLocks noChangeAspect="1"/>
          </p:cNvPicPr>
          <p:nvPr/>
        </p:nvPicPr>
        <p:blipFill>
          <a:blip r:embed="rId4"/>
          <a:stretch>
            <a:fillRect/>
          </a:stretch>
        </p:blipFill>
        <p:spPr>
          <a:xfrm>
            <a:off x="8428008" y="0"/>
            <a:ext cx="3763992" cy="2992196"/>
          </a:xfrm>
          <a:prstGeom prst="rect">
            <a:avLst/>
          </a:prstGeom>
        </p:spPr>
      </p:pic>
      <p:pic>
        <p:nvPicPr>
          <p:cNvPr id="7" name="Picture 6"/>
          <p:cNvPicPr>
            <a:picLocks noChangeAspect="1"/>
          </p:cNvPicPr>
          <p:nvPr/>
        </p:nvPicPr>
        <p:blipFill>
          <a:blip r:embed="rId5"/>
          <a:stretch>
            <a:fillRect/>
          </a:stretch>
        </p:blipFill>
        <p:spPr>
          <a:xfrm>
            <a:off x="0" y="3162444"/>
            <a:ext cx="4658264" cy="3695556"/>
          </a:xfrm>
          <a:prstGeom prst="rect">
            <a:avLst/>
          </a:prstGeom>
        </p:spPr>
      </p:pic>
    </p:spTree>
    <p:extLst>
      <p:ext uri="{BB962C8B-B14F-4D97-AF65-F5344CB8AC3E}">
        <p14:creationId xmlns:p14="http://schemas.microsoft.com/office/powerpoint/2010/main" val="2299333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126</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Papyrus</vt:lpstr>
      <vt:lpstr>Office Theme</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Sanford</dc:creator>
  <cp:lastModifiedBy>Rachael Sanford</cp:lastModifiedBy>
  <cp:revision>2</cp:revision>
  <dcterms:created xsi:type="dcterms:W3CDTF">2016-10-26T12:52:10Z</dcterms:created>
  <dcterms:modified xsi:type="dcterms:W3CDTF">2016-10-26T12:55:23Z</dcterms:modified>
</cp:coreProperties>
</file>